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y="6858000" cx="12192000"/>
  <p:notesSz cx="6858000" cy="9144000"/>
  <p:embeddedFontLst>
    <p:embeddedFont>
      <p:font typeface="Play"/>
      <p:regular r:id="rId19"/>
      <p:bold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1" roundtripDataSignature="AMtx7mijfVTLS2WaVwYqUbmFbHdB4rptA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lay-bold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21" Type="http://customschemas.google.com/relationships/presentationmetadata" Target="meta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font" Target="fonts/Play-regular.fntdata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6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5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6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6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26" name="Google Shape;26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19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2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2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2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3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3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4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4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jpg"/><Relationship Id="rId4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g"/><Relationship Id="rId4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jpg"/><Relationship Id="rId4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Relationship Id="rId4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Relationship Id="rId4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Relationship Id="rId4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g"/><Relationship Id="rId4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Relationship Id="rId4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g"/><Relationship Id="rId4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/>
        </p:nvSpPr>
        <p:spPr>
          <a:xfrm>
            <a:off x="0" y="2028616"/>
            <a:ext cx="12192000" cy="28007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Christian Valley Park, Community Services District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Water Treatment Plant Access Easement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Survey Conducted on December 30</a:t>
            </a:r>
            <a:r>
              <a:rPr b="0" baseline="3000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2025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ath with trees and a waterfall&#10;&#10;AI-generated content may be incorrect." id="145" name="Google Shape;145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76334" y="-4416142"/>
            <a:ext cx="9039331" cy="12044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727" y="5280509"/>
            <a:ext cx="12122546" cy="153207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0"/>
          <p:cNvSpPr/>
          <p:nvPr/>
        </p:nvSpPr>
        <p:spPr>
          <a:xfrm>
            <a:off x="8196131" y="5767987"/>
            <a:ext cx="296726" cy="278559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93118" y="-1401434"/>
            <a:ext cx="8805764" cy="6604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727" y="5280509"/>
            <a:ext cx="12122546" cy="1532075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1"/>
          <p:cNvSpPr/>
          <p:nvPr/>
        </p:nvSpPr>
        <p:spPr>
          <a:xfrm>
            <a:off x="9764538" y="5813281"/>
            <a:ext cx="296726" cy="278559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90530" y="-1386740"/>
            <a:ext cx="8810940" cy="6608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727" y="5280509"/>
            <a:ext cx="12122546" cy="153207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2"/>
          <p:cNvSpPr/>
          <p:nvPr/>
        </p:nvSpPr>
        <p:spPr>
          <a:xfrm>
            <a:off x="9788761" y="5813281"/>
            <a:ext cx="296726" cy="278559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2" name="Google Shape;162;p12"/>
          <p:cNvCxnSpPr/>
          <p:nvPr/>
        </p:nvCxnSpPr>
        <p:spPr>
          <a:xfrm>
            <a:off x="7036641" y="1277738"/>
            <a:ext cx="3464829" cy="2151262"/>
          </a:xfrm>
          <a:prstGeom prst="straightConnector1">
            <a:avLst/>
          </a:prstGeom>
          <a:noFill/>
          <a:ln cap="flat" cmpd="sng" w="57150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63" name="Google Shape;163;p12"/>
          <p:cNvCxnSpPr/>
          <p:nvPr/>
        </p:nvCxnSpPr>
        <p:spPr>
          <a:xfrm flipH="1">
            <a:off x="1598686" y="1180848"/>
            <a:ext cx="4281330" cy="2918813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3"/>
          <p:cNvSpPr txBox="1"/>
          <p:nvPr>
            <p:ph type="title"/>
          </p:nvPr>
        </p:nvSpPr>
        <p:spPr>
          <a:xfrm>
            <a:off x="838200" y="1"/>
            <a:ext cx="10515600" cy="1109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Easement vs Current Usage</a:t>
            </a:r>
            <a:endParaRPr/>
          </a:p>
        </p:txBody>
      </p:sp>
      <p:pic>
        <p:nvPicPr>
          <p:cNvPr descr="A aerial view of a neighborhood&#10;&#10;AI-generated content may be incorrect." id="169" name="Google Shape;16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109844"/>
            <a:ext cx="12192000" cy="57634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4"/>
          <p:cNvSpPr txBox="1"/>
          <p:nvPr>
            <p:ph type="title"/>
          </p:nvPr>
        </p:nvSpPr>
        <p:spPr>
          <a:xfrm>
            <a:off x="838200" y="219875"/>
            <a:ext cx="10515600" cy="6037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None/>
            </a:pPr>
            <a:r>
              <a:rPr lang="en-US"/>
              <a:t>Easement by Prescription</a:t>
            </a:r>
            <a:endParaRPr/>
          </a:p>
        </p:txBody>
      </p:sp>
      <p:sp>
        <p:nvSpPr>
          <p:cNvPr id="175" name="Google Shape;175;p14"/>
          <p:cNvSpPr txBox="1"/>
          <p:nvPr>
            <p:ph idx="1" type="body"/>
          </p:nvPr>
        </p:nvSpPr>
        <p:spPr>
          <a:xfrm>
            <a:off x="293165" y="920456"/>
            <a:ext cx="11630369" cy="58436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lang="en-US" sz="2600"/>
              <a:t>A prescriptive easement grants a non-owner the right to use another's property based on long-term, open use without permission. To establish a prescriptive easement, the following must be true: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The use must be visible and obvious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The use must be continuous and uninterrupted for a period of five years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The use must occur without the owner's express or implied permission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The user must possess a good-faith belief that they are entitled to use the property, proven by:</a:t>
            </a:r>
            <a:endParaRPr/>
          </a:p>
          <a:p>
            <a:pPr indent="-4572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"/>
              <a:buAutoNum type="arabicPeriod"/>
            </a:pPr>
            <a:r>
              <a:rPr lang="en-US" sz="2200"/>
              <a:t>Historical use by predecessors in title</a:t>
            </a:r>
            <a:endParaRPr/>
          </a:p>
          <a:p>
            <a:pPr indent="-4572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"/>
              <a:buAutoNum type="arabicPeriod"/>
            </a:pPr>
            <a:r>
              <a:rPr lang="en-US" sz="2200"/>
              <a:t>Surveys, deeds, or boundary markers that the user relied on, even mistakenly</a:t>
            </a:r>
            <a:endParaRPr/>
          </a:p>
          <a:p>
            <a:pPr indent="-4572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"/>
              <a:buAutoNum type="arabicPeriod"/>
            </a:pPr>
            <a:r>
              <a:rPr lang="en-US" sz="2200"/>
              <a:t>Improvements made in reliance on the use</a:t>
            </a:r>
            <a:endParaRPr/>
          </a:p>
          <a:p>
            <a:pPr indent="-4572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"/>
              <a:buAutoNum type="arabicPeriod"/>
            </a:pPr>
            <a:r>
              <a:rPr lang="en-US" sz="2200"/>
              <a:t>No attempts to hide the use</a:t>
            </a:r>
            <a:endParaRPr/>
          </a:p>
          <a:p>
            <a:pPr indent="-3302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lay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/>
              <a:t>Payment of property taxes is not required to establish the prescriptive easement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/>
              <a:t>A prescriptive easement is not automatic, typically requiring a judicial determination through a quiet title action, governed primarily by the California Code of Civil Procedure §§ 760.010 – 764.010.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"/>
          <p:cNvSpPr txBox="1"/>
          <p:nvPr>
            <p:ph type="title"/>
          </p:nvPr>
        </p:nvSpPr>
        <p:spPr>
          <a:xfrm>
            <a:off x="838200" y="1"/>
            <a:ext cx="10515600" cy="1109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Easement vs Current Usage</a:t>
            </a:r>
            <a:endParaRPr/>
          </a:p>
        </p:txBody>
      </p:sp>
      <p:pic>
        <p:nvPicPr>
          <p:cNvPr descr="A aerial view of a neighborhood&#10;&#10;AI-generated content may be incorrect." id="90" name="Google Shape;9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109844"/>
            <a:ext cx="12192000" cy="5763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field with trees and a building&#10;&#10;AI-generated content may be incorrect." id="96" name="Google Shape;96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6900" y="-1489683"/>
            <a:ext cx="913819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727" y="5280509"/>
            <a:ext cx="12122546" cy="153207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/>
          <p:nvPr/>
        </p:nvSpPr>
        <p:spPr>
          <a:xfrm>
            <a:off x="929376" y="5831448"/>
            <a:ext cx="296726" cy="278559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house with trees and grass&#10;&#10;AI-generated content may be incorrect." id="103" name="Google Shape;103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6901" y="-908344"/>
            <a:ext cx="913819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727" y="5280509"/>
            <a:ext cx="12122546" cy="1532075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4"/>
          <p:cNvSpPr/>
          <p:nvPr/>
        </p:nvSpPr>
        <p:spPr>
          <a:xfrm>
            <a:off x="2562310" y="5671097"/>
            <a:ext cx="296726" cy="278559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ar parked on a dirt road&#10;&#10;AI-generated content may be incorrect." id="110" name="Google Shape;11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6901" y="-902288"/>
            <a:ext cx="913819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727" y="5280509"/>
            <a:ext cx="12122546" cy="1532075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5"/>
          <p:cNvSpPr/>
          <p:nvPr/>
        </p:nvSpPr>
        <p:spPr>
          <a:xfrm>
            <a:off x="3338943" y="5767987"/>
            <a:ext cx="296726" cy="278559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ar on a dirt road&#10;&#10;AI-generated content may be incorrect." id="117" name="Google Shape;117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6901" y="-1574463"/>
            <a:ext cx="913819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727" y="5280509"/>
            <a:ext cx="12122546" cy="1532075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6"/>
          <p:cNvSpPr/>
          <p:nvPr/>
        </p:nvSpPr>
        <p:spPr>
          <a:xfrm>
            <a:off x="3636243" y="5813281"/>
            <a:ext cx="296726" cy="278559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ath with trees and grass&#10;&#10;AI-generated content may be incorrect." id="124" name="Google Shape;12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6901" y="-1507852"/>
            <a:ext cx="913819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727" y="5280509"/>
            <a:ext cx="12122546" cy="153207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7"/>
          <p:cNvSpPr/>
          <p:nvPr/>
        </p:nvSpPr>
        <p:spPr>
          <a:xfrm>
            <a:off x="3727076" y="5802806"/>
            <a:ext cx="296726" cy="278559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road with trees and grass&#10;&#10;AI-generated content may be incorrect." id="131" name="Google Shape;13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6901" y="-1368572"/>
            <a:ext cx="913819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727" y="5280509"/>
            <a:ext cx="12122546" cy="1532075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8"/>
          <p:cNvSpPr/>
          <p:nvPr/>
        </p:nvSpPr>
        <p:spPr>
          <a:xfrm>
            <a:off x="5519543" y="5813281"/>
            <a:ext cx="296726" cy="278559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fenced in area with trees&#10;&#10;AI-generated content may be incorrect." id="138" name="Google Shape;138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25542" y="-4325296"/>
            <a:ext cx="9080031" cy="1209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727" y="5280509"/>
            <a:ext cx="12122546" cy="1532075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9"/>
          <p:cNvSpPr/>
          <p:nvPr/>
        </p:nvSpPr>
        <p:spPr>
          <a:xfrm>
            <a:off x="7923627" y="5767987"/>
            <a:ext cx="296726" cy="278559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2026-01-04T22:03:27Z</dcterms:created>
  <dc:creator>Administrator</dc:creator>
</cp:coreProperties>
</file>